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30" r:id="rId3"/>
    <p:sldMasterId id="2147483828" r:id="rId4"/>
    <p:sldMasterId id="2147483898" r:id="rId5"/>
    <p:sldMasterId id="2147483926" r:id="rId6"/>
  </p:sldMasterIdLst>
  <p:notesMasterIdLst>
    <p:notesMasterId r:id="rId13"/>
  </p:notesMasterIdLst>
  <p:sldIdLst>
    <p:sldId id="260" r:id="rId7"/>
    <p:sldId id="316" r:id="rId8"/>
    <p:sldId id="262" r:id="rId9"/>
    <p:sldId id="323" r:id="rId10"/>
    <p:sldId id="317" r:id="rId11"/>
    <p:sldId id="28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5" d="100"/>
          <a:sy n="85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554F-89A7-416F-9941-18E9A568F359}" type="datetimeFigureOut">
              <a:rPr lang="pl-PL" smtClean="0"/>
              <a:t>2016-03-23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6351-13E1-4686-8720-B7A0E53F45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8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1A41B2-52A4-4B07-AFFB-5B5CDA797CE4}" type="slidenum">
              <a:rPr lang="pl-PL" altLang="pl-PL">
                <a:solidFill>
                  <a:prstClr val="black"/>
                </a:solidFill>
              </a:rPr>
              <a:pPr/>
              <a:t>1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ymbol zastępczy numeru slajdu 3"/>
          <p:cNvSpPr txBox="1">
            <a:spLocks noGrp="1"/>
          </p:cNvSpPr>
          <p:nvPr/>
        </p:nvSpPr>
        <p:spPr bwMode="auto">
          <a:xfrm>
            <a:off x="3919086" y="8685331"/>
            <a:ext cx="29981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79" tIns="46339" rIns="92679" bIns="46339" anchor="b"/>
          <a:lstStyle>
            <a:lvl1pPr defTabSz="930275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7A9CE51-C8C3-4AB5-A149-5B5F2F9D84B3}" type="slidenum">
              <a:rPr lang="pl-PL" altLang="pl-PL">
                <a:solidFill>
                  <a:srgbClr val="000000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altLang="pl-P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92" name="Symbol zastępczy notatek 1"/>
          <p:cNvSpPr>
            <a:spLocks noGrp="1"/>
          </p:cNvSpPr>
          <p:nvPr/>
        </p:nvSpPr>
        <p:spPr bwMode="auto">
          <a:xfrm>
            <a:off x="687082" y="4344136"/>
            <a:ext cx="5483837" cy="41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79" tIns="46339" rIns="92679" bIns="46339"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pl-PL" altLang="pl-PL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33372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17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17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17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17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E0874E8-A8C3-4C55-840F-C3D2DE175C53}" type="slidenum">
              <a:rPr lang="pl-PL" altLang="pl-PL" sz="1200" b="0">
                <a:latin typeface="Arial" charset="0"/>
              </a:rPr>
              <a:pPr/>
              <a:t>5</a:t>
            </a:fld>
            <a:endParaRPr lang="pl-PL" altLang="pl-PL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271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271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271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271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4209679-61D5-4B5D-B38B-EC826220DAF8}" type="slidenum">
              <a:rPr lang="pl-PL" altLang="pl-PL" sz="1200" b="0">
                <a:solidFill>
                  <a:prstClr val="black"/>
                </a:solidFill>
              </a:rPr>
              <a:pPr/>
              <a:t>6</a:t>
            </a:fld>
            <a:endParaRPr lang="pl-PL" altLang="pl-PL" sz="12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38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53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25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08149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7673181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39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02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0220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86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58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41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37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16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27228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6241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578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938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79358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6745844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507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0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6541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7072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206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967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747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1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67076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9339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919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071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40937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467060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340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627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757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4183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175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291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738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1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65448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55856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1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135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160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80977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95895061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762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64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0138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38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332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4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97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06376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264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978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191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45912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1775482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B51A-9ECA-4990-AD25-89B591A4B55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34E3A-DE55-4022-B0A8-B7D82F0DBE2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28745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08E5-4818-4853-B252-EA528FA3E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27323-F4E9-4EFA-8DF1-E093183410A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07412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980B-5E4F-4ED6-A0F7-2BF48E00BD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ED88E-ED4D-4B13-8B10-8C79AB95BA3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3538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8C5D-4F98-4D40-9CE1-3F20CEC6DC5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EC9D-3A3D-43E9-9FF9-34350FF841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0914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50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E856-BB47-43B5-9196-769720C1AFC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7785-BE03-41D4-BE1D-BF68ED28DD8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64749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2480-45BD-4273-A32E-D7C6B364D96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A469-EA1C-46A7-AF84-712BA58984F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1888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88E0-307B-4019-B3ED-D4039A45658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333B3-9534-46F0-A7F2-B3A272B7A01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408539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1D33-F848-4E60-A3F1-06B6931416D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6B761-CA2C-4598-8012-7A0559F41F7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4036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6626-9076-41E7-80AA-54FC158DE4D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93BBA-B36D-40F6-B7DF-067C6EB9959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0559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CDAB-9724-452A-AFC7-4CC26689D61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360F-2685-491F-8724-808D71AB88E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34928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55E2-BBD3-4455-985B-8142D1C630E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0DB1D-DA1C-4546-93A4-7768C814203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777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35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5645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braz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79388" y="652145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24FF360F-1DBA-45CF-8364-BD9C6891C4E4}" type="slidenum">
              <a:rPr lang="pl-PL" altLang="pl-PL" sz="1200" b="0">
                <a:solidFill>
                  <a:prstClr val="white"/>
                </a:solidFill>
                <a:latin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pl-PL" altLang="pl-PL" sz="1200" b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667625" y="6524625"/>
            <a:ext cx="1152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0" i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9" name="Picture 5" descr="EFSI_Samorzad_kolo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9001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braz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79388" y="652145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24FF360F-1DBA-45CF-8364-BD9C6891C4E4}" type="slidenum">
              <a:rPr lang="pl-PL" altLang="pl-PL" sz="1200" b="0">
                <a:solidFill>
                  <a:prstClr val="white"/>
                </a:solidFill>
                <a:latin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pl-PL" altLang="pl-PL" sz="1200" b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667625" y="6524625"/>
            <a:ext cx="1152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0" i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9" name="Picture 5" descr="EFSI_Samorzad_kolo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9001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braz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79388" y="652145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24FF360F-1DBA-45CF-8364-BD9C6891C4E4}" type="slidenum">
              <a:rPr lang="pl-PL" altLang="pl-PL" sz="1200" b="0">
                <a:solidFill>
                  <a:prstClr val="white"/>
                </a:solidFill>
                <a:latin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pl-PL" altLang="pl-PL" sz="1200" b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667625" y="6524625"/>
            <a:ext cx="1152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0" i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9" name="Picture 5" descr="EFSI_Samorzad_kolo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9001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braz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79388" y="652145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CE41CC60-6E23-4AE7-BF80-37388B0CECDE}" type="slidenum">
              <a:rPr lang="pl-PL" altLang="pl-PL" sz="1200" b="0">
                <a:solidFill>
                  <a:prstClr val="white"/>
                </a:solidFill>
                <a:latin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pl-PL" altLang="pl-PL" sz="1200" b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667625" y="6524625"/>
            <a:ext cx="1152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0" i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9" name="Picture 5" descr="EFSI_Samorzad_kolo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9001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2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braz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79388" y="652145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24FF360F-1DBA-45CF-8364-BD9C6891C4E4}" type="slidenum">
              <a:rPr lang="pl-PL" altLang="pl-PL" sz="1200" b="0">
                <a:solidFill>
                  <a:prstClr val="white"/>
                </a:solidFill>
                <a:latin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pl-PL" altLang="pl-PL" sz="1200" b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667625" y="6524625"/>
            <a:ext cx="1152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0" i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9" name="Picture 5" descr="EFSI_Samorzad_kolo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9001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6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2103227-BE78-4284-946A-98C9BCADA3AA}" type="datetimeFigureOut">
              <a:rPr lang="pl-PL" b="1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2016-03-23</a:t>
            </a:fld>
            <a:endParaRPr lang="pl-PL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D62173-6C1F-4F65-B73A-C7A392D3E8DF}" type="slidenum">
              <a:rPr lang="pl-PL" b="1"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2"/>
          <p:cNvSpPr txBox="1">
            <a:spLocks noChangeArrowheads="1"/>
          </p:cNvSpPr>
          <p:nvPr/>
        </p:nvSpPr>
        <p:spPr bwMode="auto">
          <a:xfrm>
            <a:off x="2051050" y="6524625"/>
            <a:ext cx="4564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 b="0">
                <a:solidFill>
                  <a:prstClr val="white"/>
                </a:solidFill>
                <a:latin typeface="Arial" pitchFamily="34" charset="0"/>
              </a:rPr>
              <a:t>Urząd Marszałkowski Województwa Wielkopolskiego w Poznaniu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757132" y="2564904"/>
            <a:ext cx="7992888" cy="1905000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/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WIELKOPOLSKI REGIONALNY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PROGRAM </a:t>
            </a:r>
            <a:r>
              <a:rPr lang="pl-PL" sz="3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OPERACYJNY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NA LATA 2014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– 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Realizacja projektów w ramach ZIT</a:t>
            </a: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971550" y="5732463"/>
            <a:ext cx="7239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marzec 2016 r</a:t>
            </a:r>
            <a:r>
              <a:rPr lang="pl-PL" alt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429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daty 2"/>
          <p:cNvSpPr>
            <a:spLocks noGrp="1"/>
          </p:cNvSpPr>
          <p:nvPr>
            <p:ph type="dt" sz="quarter" idx="4294967295"/>
          </p:nvPr>
        </p:nvSpPr>
        <p:spPr>
          <a:xfrm>
            <a:off x="6443663" y="6524625"/>
            <a:ext cx="27003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pl-P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4608513" cy="5184775"/>
          </a:xfrm>
          <a:noFill/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5496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25019"/>
            <a:ext cx="47164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" y="1197854"/>
            <a:ext cx="4518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10"/>
          <p:cNvSpPr txBox="1">
            <a:spLocks noChangeArrowheads="1"/>
          </p:cNvSpPr>
          <p:nvPr/>
        </p:nvSpPr>
        <p:spPr bwMode="auto">
          <a:xfrm>
            <a:off x="611560" y="1298121"/>
            <a:ext cx="8173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dirty="0">
                <a:solidFill>
                  <a:srgbClr val="000000"/>
                </a:solidFill>
              </a:rPr>
              <a:t>Zintegrowane Inwestycje Terytorialne </a:t>
            </a:r>
            <a:r>
              <a:rPr lang="pl-PL" altLang="pl-PL" sz="2400" dirty="0" smtClean="0">
                <a:solidFill>
                  <a:srgbClr val="000000"/>
                </a:solidFill>
              </a:rPr>
              <a:t>w Wielkopolsce</a:t>
            </a:r>
            <a:endParaRPr lang="pl-PL" altLang="pl-PL" sz="2400" dirty="0">
              <a:solidFill>
                <a:srgbClr val="000000"/>
              </a:solidFill>
            </a:endParaRPr>
          </a:p>
        </p:txBody>
      </p:sp>
      <p:sp>
        <p:nvSpPr>
          <p:cNvPr id="36867" name="pole tekstowe 2"/>
          <p:cNvSpPr txBox="1">
            <a:spLocks noChangeArrowheads="1"/>
          </p:cNvSpPr>
          <p:nvPr/>
        </p:nvSpPr>
        <p:spPr bwMode="auto">
          <a:xfrm>
            <a:off x="2051050" y="6524625"/>
            <a:ext cx="4564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 b="0">
                <a:solidFill>
                  <a:prstClr val="white"/>
                </a:solidFill>
                <a:latin typeface="Arial" pitchFamily="34" charset="0"/>
              </a:rPr>
              <a:t>Urząd Marszałkowski Województwa Wielkopolskiego w Poznaniu</a:t>
            </a:r>
          </a:p>
        </p:txBody>
      </p:sp>
      <p:pic>
        <p:nvPicPr>
          <p:cNvPr id="36868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57" y="1918621"/>
            <a:ext cx="32480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Prostokąt 15"/>
          <p:cNvSpPr>
            <a:spLocks noChangeArrowheads="1"/>
          </p:cNvSpPr>
          <p:nvPr/>
        </p:nvSpPr>
        <p:spPr bwMode="auto">
          <a:xfrm>
            <a:off x="299599" y="2564904"/>
            <a:ext cx="26289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Związek ZIT w Miejskim Obszarze Funkcjonalnym Poznania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Ludność: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1 004 tys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Alokacja: 196,6 mln euro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EFRR: 174,4 mln euro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EFS: 22,2 mln euro</a:t>
            </a: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Prostokąt 15"/>
          <p:cNvSpPr>
            <a:spLocks noChangeArrowheads="1"/>
          </p:cNvSpPr>
          <p:nvPr/>
        </p:nvSpPr>
        <p:spPr bwMode="auto">
          <a:xfrm>
            <a:off x="6222433" y="2564904"/>
            <a:ext cx="2628900" cy="21236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Związek ZIT dla rozwoju Aglomeracji Kalisko-Ostrowskiej</a:t>
            </a: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Ludność:              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353 tys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Alokacja: 69,1 mln euro</a:t>
            </a: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EFRR: 61,3 mln euro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EFS: 7,8 mln euro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Strzałka zakrzywiona w dół 2"/>
          <p:cNvSpPr/>
          <p:nvPr/>
        </p:nvSpPr>
        <p:spPr>
          <a:xfrm>
            <a:off x="1907704" y="3068960"/>
            <a:ext cx="1872208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Strzałka zakrzywiona w dół 4"/>
          <p:cNvSpPr/>
          <p:nvPr/>
        </p:nvSpPr>
        <p:spPr>
          <a:xfrm rot="9225034">
            <a:off x="5463483" y="4742354"/>
            <a:ext cx="1834543" cy="5515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7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114010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Zintegrowane Inwestycje Terytorialne (ZIT) w MOF </a:t>
            </a:r>
            <a:r>
              <a:rPr lang="pl-PL" sz="2400" b="1" dirty="0" smtClean="0"/>
              <a:t>Poznania</a:t>
            </a:r>
            <a:endParaRPr lang="pl-PL" sz="2400" b="1" dirty="0"/>
          </a:p>
        </p:txBody>
      </p:sp>
      <p:sp>
        <p:nvSpPr>
          <p:cNvPr id="6" name="Prostokąt 5"/>
          <p:cNvSpPr/>
          <p:nvPr/>
        </p:nvSpPr>
        <p:spPr>
          <a:xfrm>
            <a:off x="1151918" y="1700808"/>
            <a:ext cx="360574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Stowarzyszenie Metropolia Poznań </a:t>
            </a:r>
            <a:br>
              <a:rPr lang="pl-PL" sz="2400" b="1" dirty="0" smtClean="0"/>
            </a:br>
            <a:r>
              <a:rPr lang="pl-PL" sz="2400" b="1" dirty="0" smtClean="0"/>
              <a:t>= IP WRPO 2014+</a:t>
            </a:r>
            <a:endParaRPr 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4748870" y="1700808"/>
            <a:ext cx="3580102" cy="1656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Porozumienie na linii </a:t>
            </a:r>
            <a:br>
              <a:rPr lang="pl-PL" sz="2400" b="1" dirty="0" smtClean="0"/>
            </a:br>
            <a:r>
              <a:rPr lang="pl-PL" sz="2400" b="1" dirty="0" smtClean="0"/>
              <a:t>IZ – IP podpisane </a:t>
            </a:r>
            <a:br>
              <a:rPr lang="pl-PL" sz="2400" b="1" dirty="0" smtClean="0"/>
            </a:br>
            <a:r>
              <a:rPr lang="pl-PL" sz="2400" b="1" dirty="0" smtClean="0"/>
              <a:t>16 marca 2015 r.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1151918" y="4349307"/>
            <a:ext cx="7177054" cy="17959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Strategia ZIT w MOF Poznania</a:t>
            </a:r>
            <a:br>
              <a:rPr lang="pl-PL" sz="2400" b="1" dirty="0" smtClean="0"/>
            </a:br>
            <a:r>
              <a:rPr lang="pl-PL" sz="2400" b="1" dirty="0" smtClean="0"/>
              <a:t>pozytywnie zaopiniowana przez Ministra Rozwoju </a:t>
            </a:r>
            <a:br>
              <a:rPr lang="pl-PL" sz="2400" b="1" dirty="0" smtClean="0"/>
            </a:br>
            <a:r>
              <a:rPr lang="pl-PL" sz="2400" b="1" dirty="0" smtClean="0"/>
              <a:t>w dniu 9 grudnia 2015 r.</a:t>
            </a:r>
            <a:br>
              <a:rPr lang="pl-PL" sz="2400" b="1" dirty="0" smtClean="0"/>
            </a:br>
            <a:r>
              <a:rPr lang="pl-PL" sz="2400" b="1" dirty="0" smtClean="0"/>
              <a:t>oraz przez IZ WRPO 2014+ w dniu 22 grudnia 2015 r.</a:t>
            </a:r>
            <a:endParaRPr lang="pl-PL" sz="2400" b="1" dirty="0"/>
          </a:p>
        </p:txBody>
      </p:sp>
      <p:sp>
        <p:nvSpPr>
          <p:cNvPr id="4" name="Prostokąt 3"/>
          <p:cNvSpPr/>
          <p:nvPr/>
        </p:nvSpPr>
        <p:spPr>
          <a:xfrm>
            <a:off x="1151918" y="3284984"/>
            <a:ext cx="7177053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Kryteria EFRR dla oceny strategicznej ZIT zostały przyjęte przez KM WRPO 2014+ na posiedzeniu w dniu 8 grudnia 2015 r.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574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Łącznik prosty ze strzałką 41"/>
          <p:cNvCxnSpPr/>
          <p:nvPr/>
        </p:nvCxnSpPr>
        <p:spPr bwMode="auto">
          <a:xfrm>
            <a:off x="5688013" y="3910013"/>
            <a:ext cx="0" cy="509587"/>
          </a:xfrm>
          <a:prstGeom prst="straightConnector1">
            <a:avLst/>
          </a:prstGeom>
          <a:ln w="28575">
            <a:solidFill>
              <a:srgbClr val="17A40C"/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0" name="Łącznik prosty ze strzałką 119"/>
          <p:cNvCxnSpPr/>
          <p:nvPr/>
        </p:nvCxnSpPr>
        <p:spPr bwMode="auto">
          <a:xfrm>
            <a:off x="5832475" y="3897313"/>
            <a:ext cx="0" cy="504825"/>
          </a:xfrm>
          <a:prstGeom prst="straightConnector1">
            <a:avLst/>
          </a:prstGeom>
          <a:ln w="28575">
            <a:solidFill>
              <a:srgbClr val="FF00FF"/>
            </a:solidFill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stCxn id="4" idx="2"/>
          </p:cNvCxnSpPr>
          <p:nvPr/>
        </p:nvCxnSpPr>
        <p:spPr bwMode="auto">
          <a:xfrm>
            <a:off x="2135188" y="2865438"/>
            <a:ext cx="1587" cy="571500"/>
          </a:xfrm>
          <a:prstGeom prst="straightConnector1">
            <a:avLst/>
          </a:prstGeom>
          <a:ln w="28575"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 bwMode="auto">
          <a:xfrm>
            <a:off x="7394575" y="2347913"/>
            <a:ext cx="0" cy="1800225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rostokąt 68"/>
          <p:cNvSpPr>
            <a:spLocks noChangeArrowheads="1"/>
          </p:cNvSpPr>
          <p:nvPr/>
        </p:nvSpPr>
        <p:spPr bwMode="auto">
          <a:xfrm>
            <a:off x="7346950" y="2347913"/>
            <a:ext cx="323850" cy="36004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pl-PL">
              <a:latin typeface="Arial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 bwMode="auto">
          <a:xfrm flipH="1">
            <a:off x="2136775" y="3998913"/>
            <a:ext cx="0" cy="441325"/>
          </a:xfrm>
          <a:prstGeom prst="straightConnector1">
            <a:avLst/>
          </a:prstGeom>
          <a:ln w="28575"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 bwMode="auto">
          <a:xfrm flipH="1">
            <a:off x="2124075" y="4710113"/>
            <a:ext cx="0" cy="439737"/>
          </a:xfrm>
          <a:prstGeom prst="straightConnector1">
            <a:avLst/>
          </a:prstGeom>
          <a:ln w="28575"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 bwMode="auto">
          <a:xfrm flipV="1">
            <a:off x="3098800" y="5441950"/>
            <a:ext cx="577850" cy="3175"/>
          </a:xfrm>
          <a:prstGeom prst="line">
            <a:avLst/>
          </a:prstGeom>
          <a:ln w="28575">
            <a:solidFill>
              <a:srgbClr val="17A40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30288" y="2627313"/>
            <a:ext cx="2209800" cy="238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0800" rIns="36000" bIns="10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400">
                <a:latin typeface="Arial" charset="0"/>
              </a:rPr>
              <a:t>Beneficjent</a:t>
            </a:r>
            <a:endParaRPr lang="pl-PL" altLang="pl-PL" sz="1600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8063" y="3454400"/>
            <a:ext cx="2198687" cy="5762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10800" rIns="36000" bIns="10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400" dirty="0">
                <a:latin typeface="Arial" charset="0"/>
              </a:rPr>
              <a:t>Związek ZIT</a:t>
            </a:r>
          </a:p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100" dirty="0">
                <a:latin typeface="Arial" charset="0"/>
              </a:rPr>
              <a:t>Przeprowadza nabór wniosków z wykorzystaniem LSI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431800" y="2962275"/>
            <a:ext cx="157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>
                <a:latin typeface="Arial" charset="0"/>
              </a:rPr>
              <a:t>Złożenie wniosku </a:t>
            </a:r>
            <a:br>
              <a:rPr lang="pl-PL" altLang="pl-PL" sz="1200">
                <a:latin typeface="Arial" charset="0"/>
              </a:rPr>
            </a:br>
            <a:r>
              <a:rPr lang="pl-PL" altLang="pl-PL" sz="1200">
                <a:latin typeface="Arial" charset="0"/>
              </a:rPr>
              <a:t>o dofinansowanie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08063" y="4483100"/>
            <a:ext cx="2190750" cy="2381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10800" rIns="36000" bIns="10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200" dirty="0">
                <a:latin typeface="Arial" charset="0"/>
              </a:rPr>
              <a:t>Ocena </a:t>
            </a:r>
            <a:r>
              <a:rPr lang="pl-PL" altLang="pl-PL" sz="1400" dirty="0">
                <a:latin typeface="Arial" charset="0"/>
              </a:rPr>
              <a:t>strategiczna</a:t>
            </a:r>
            <a:r>
              <a:rPr lang="pl-PL" altLang="pl-PL" sz="1200" dirty="0">
                <a:latin typeface="Arial" charset="0"/>
              </a:rPr>
              <a:t> ZIT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71550" y="5186363"/>
            <a:ext cx="2228850" cy="5302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10800" rIns="36000" bIns="10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100">
                <a:latin typeface="Arial" charset="0"/>
              </a:rPr>
              <a:t>Przekazanie informacji o wyniku oceny strategicznej do poszczególnych beneficjentów</a:t>
            </a:r>
          </a:p>
        </p:txBody>
      </p: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431800" y="5805488"/>
            <a:ext cx="338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l-PL" altLang="pl-PL" sz="1600" dirty="0">
                <a:latin typeface="Arial" charset="0"/>
              </a:rPr>
              <a:t>Możliwość wniesienia odwołania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52950" y="2347913"/>
            <a:ext cx="2349500" cy="6985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10800" rIns="36000" bIns="10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100" dirty="0">
                <a:latin typeface="Arial" charset="0"/>
              </a:rPr>
              <a:t>Przygotowanie listy rankingowej projektów </a:t>
            </a:r>
          </a:p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100" dirty="0">
                <a:latin typeface="Arial" charset="0"/>
              </a:rPr>
              <a:t>(projekty rekomendowane i rezerwowe)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552950" y="3390900"/>
            <a:ext cx="2349500" cy="5302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10800" rIns="36000" bIns="10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100" dirty="0">
                <a:latin typeface="Arial" charset="0"/>
              </a:rPr>
              <a:t>Zatwierdzenie listy rankingowej przez Związek ZIT</a:t>
            </a:r>
          </a:p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100" dirty="0">
                <a:latin typeface="Arial" charset="0"/>
              </a:rPr>
              <a:t>(uchwała Zarządu Związku ZIT)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3833813" y="3952875"/>
            <a:ext cx="185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 dirty="0">
                <a:latin typeface="Arial" charset="0"/>
              </a:rPr>
              <a:t>Przekazanie do IZ listy rankingowej projektów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552950" y="4419600"/>
            <a:ext cx="2457450" cy="5746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0800" rIns="36000" bIns="10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pl-PL" altLang="pl-PL" sz="1200" dirty="0">
                <a:latin typeface="Arial" charset="0"/>
              </a:rPr>
              <a:t>Ocena formalna i merytoryczna </a:t>
            </a:r>
            <a:br>
              <a:rPr lang="pl-PL" altLang="pl-PL" sz="1200" dirty="0">
                <a:latin typeface="Arial" charset="0"/>
              </a:rPr>
            </a:br>
            <a:r>
              <a:rPr lang="pl-PL" altLang="pl-PL" sz="1200" dirty="0">
                <a:latin typeface="Arial" charset="0"/>
              </a:rPr>
              <a:t>proj. rekomendowanych przez </a:t>
            </a:r>
            <a:br>
              <a:rPr lang="pl-PL" altLang="pl-PL" sz="1200" dirty="0">
                <a:latin typeface="Arial" charset="0"/>
              </a:rPr>
            </a:br>
            <a:r>
              <a:rPr lang="pl-PL" altLang="pl-PL" sz="1200" dirty="0">
                <a:latin typeface="Arial" charset="0"/>
              </a:rPr>
              <a:t>Związek ZIT</a:t>
            </a:r>
          </a:p>
        </p:txBody>
      </p:sp>
      <p:cxnSp>
        <p:nvCxnSpPr>
          <p:cNvPr id="32" name="Łącznik prosty 31"/>
          <p:cNvCxnSpPr/>
          <p:nvPr/>
        </p:nvCxnSpPr>
        <p:spPr bwMode="auto">
          <a:xfrm flipV="1">
            <a:off x="3662363" y="2665413"/>
            <a:ext cx="6350" cy="2786062"/>
          </a:xfrm>
          <a:prstGeom prst="line">
            <a:avLst/>
          </a:prstGeom>
          <a:ln w="28575">
            <a:solidFill>
              <a:srgbClr val="17A40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 bwMode="auto">
          <a:xfrm flipV="1">
            <a:off x="3662363" y="2665413"/>
            <a:ext cx="890587" cy="0"/>
          </a:xfrm>
          <a:prstGeom prst="straightConnector1">
            <a:avLst/>
          </a:prstGeom>
          <a:ln w="28575">
            <a:solidFill>
              <a:srgbClr val="17A40C"/>
            </a:solidFill>
            <a:headEnd type="non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 bwMode="auto">
          <a:xfrm>
            <a:off x="5688013" y="3046413"/>
            <a:ext cx="0" cy="344487"/>
          </a:xfrm>
          <a:prstGeom prst="straightConnector1">
            <a:avLst/>
          </a:prstGeom>
          <a:ln w="28575">
            <a:solidFill>
              <a:srgbClr val="17A40C"/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525963" y="5805488"/>
            <a:ext cx="2459037" cy="5762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0800" rIns="36000" bIns="10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chemeClr val="hlink"/>
              </a:buClr>
            </a:pPr>
            <a:r>
              <a:rPr lang="pl-PL" altLang="pl-PL" sz="1200" dirty="0">
                <a:latin typeface="Arial" charset="0"/>
              </a:rPr>
              <a:t>Uchwała o wyborze projektów do dofinansowania przez Zarząd Województwa / Związek ZIT</a:t>
            </a:r>
          </a:p>
        </p:txBody>
      </p:sp>
      <p:sp>
        <p:nvSpPr>
          <p:cNvPr id="49" name="pole tekstowe 48"/>
          <p:cNvSpPr txBox="1">
            <a:spLocks noChangeArrowheads="1"/>
          </p:cNvSpPr>
          <p:nvPr/>
        </p:nvSpPr>
        <p:spPr bwMode="auto">
          <a:xfrm>
            <a:off x="5786438" y="5272088"/>
            <a:ext cx="1392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>
                <a:latin typeface="Arial" charset="0"/>
              </a:rPr>
              <a:t>Ocena pozytywna</a:t>
            </a:r>
          </a:p>
        </p:txBody>
      </p:sp>
      <p:sp>
        <p:nvSpPr>
          <p:cNvPr id="50" name="pole tekstowe 49"/>
          <p:cNvSpPr txBox="1">
            <a:spLocks noChangeArrowheads="1"/>
          </p:cNvSpPr>
          <p:nvPr/>
        </p:nvSpPr>
        <p:spPr bwMode="auto">
          <a:xfrm>
            <a:off x="3694113" y="3938588"/>
            <a:ext cx="119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>
                <a:latin typeface="Arial" charset="0"/>
              </a:rPr>
              <a:t>Ocena negatywna</a:t>
            </a:r>
          </a:p>
        </p:txBody>
      </p:sp>
      <p:cxnSp>
        <p:nvCxnSpPr>
          <p:cNvPr id="51" name="Łącznik prosty ze strzałką 50"/>
          <p:cNvCxnSpPr/>
          <p:nvPr/>
        </p:nvCxnSpPr>
        <p:spPr bwMode="auto">
          <a:xfrm>
            <a:off x="5688013" y="4994275"/>
            <a:ext cx="0" cy="811213"/>
          </a:xfrm>
          <a:prstGeom prst="straightConnector1">
            <a:avLst/>
          </a:prstGeom>
          <a:ln w="28575">
            <a:solidFill>
              <a:srgbClr val="17A40C"/>
            </a:solidFill>
            <a:headEnd type="none" w="med" len="med"/>
            <a:tailEnd type="triangle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 bwMode="auto">
          <a:xfrm flipV="1">
            <a:off x="3413125" y="3752830"/>
            <a:ext cx="0" cy="738224"/>
          </a:xfrm>
          <a:prstGeom prst="straightConnector1">
            <a:avLst/>
          </a:prstGeom>
          <a:ln w="28575">
            <a:solidFill>
              <a:srgbClr val="FFFF00"/>
            </a:solidFill>
            <a:prstDash val="lgDash"/>
            <a:headEnd type="none" w="med" len="med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pole tekstowe 65"/>
          <p:cNvSpPr txBox="1">
            <a:spLocks noChangeArrowheads="1"/>
          </p:cNvSpPr>
          <p:nvPr/>
        </p:nvSpPr>
        <p:spPr bwMode="auto">
          <a:xfrm>
            <a:off x="5867400" y="3940175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 dirty="0">
                <a:latin typeface="Arial" charset="0"/>
              </a:rPr>
              <a:t>Kolejny projekt z listy rezerwowej</a:t>
            </a:r>
          </a:p>
        </p:txBody>
      </p:sp>
      <p:sp>
        <p:nvSpPr>
          <p:cNvPr id="68" name="pole tekstowe 67"/>
          <p:cNvSpPr txBox="1">
            <a:spLocks noChangeArrowheads="1"/>
          </p:cNvSpPr>
          <p:nvPr/>
        </p:nvSpPr>
        <p:spPr bwMode="auto">
          <a:xfrm>
            <a:off x="7797800" y="3938588"/>
            <a:ext cx="149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 dirty="0">
                <a:latin typeface="Arial" charset="0"/>
              </a:rPr>
              <a:t>Alokacja na konkurs </a:t>
            </a:r>
            <a:r>
              <a:rPr lang="pl-PL" altLang="pl-PL" sz="1200" dirty="0" smtClean="0">
                <a:latin typeface="Arial" charset="0"/>
              </a:rPr>
              <a:t>50 </a:t>
            </a:r>
            <a:r>
              <a:rPr lang="pl-PL" altLang="pl-PL" sz="1200" dirty="0">
                <a:latin typeface="Arial" charset="0"/>
              </a:rPr>
              <a:t>mln </a:t>
            </a:r>
          </a:p>
        </p:txBody>
      </p:sp>
      <p:sp>
        <p:nvSpPr>
          <p:cNvPr id="70" name="pole tekstowe 69"/>
          <p:cNvSpPr txBox="1">
            <a:spLocks noChangeArrowheads="1"/>
          </p:cNvSpPr>
          <p:nvPr/>
        </p:nvSpPr>
        <p:spPr bwMode="auto">
          <a:xfrm>
            <a:off x="7775575" y="5716588"/>
            <a:ext cx="138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 dirty="0">
                <a:latin typeface="Arial" charset="0"/>
              </a:rPr>
              <a:t>Zgłoszone projekty </a:t>
            </a:r>
            <a:r>
              <a:rPr lang="pl-PL" altLang="pl-PL" sz="1200" dirty="0" smtClean="0">
                <a:latin typeface="Arial" charset="0"/>
              </a:rPr>
              <a:t>80 </a:t>
            </a:r>
            <a:r>
              <a:rPr lang="pl-PL" altLang="pl-PL" sz="1200" dirty="0">
                <a:latin typeface="Arial" charset="0"/>
              </a:rPr>
              <a:t>mln</a:t>
            </a:r>
          </a:p>
        </p:txBody>
      </p:sp>
      <p:sp>
        <p:nvSpPr>
          <p:cNvPr id="71" name="Prostokąt 70"/>
          <p:cNvSpPr>
            <a:spLocks noChangeArrowheads="1"/>
          </p:cNvSpPr>
          <p:nvPr/>
        </p:nvSpPr>
        <p:spPr bwMode="auto">
          <a:xfrm>
            <a:off x="7346950" y="4151313"/>
            <a:ext cx="323850" cy="900112"/>
          </a:xfrm>
          <a:prstGeom prst="rect">
            <a:avLst/>
          </a:prstGeom>
          <a:solidFill>
            <a:srgbClr val="FF00FF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/>
            <a:endParaRPr lang="pl-PL" altLang="pl-PL">
              <a:latin typeface="Arial" charset="0"/>
            </a:endParaRPr>
          </a:p>
        </p:txBody>
      </p:sp>
      <p:sp>
        <p:nvSpPr>
          <p:cNvPr id="72" name="pole tekstowe 71"/>
          <p:cNvSpPr txBox="1">
            <a:spLocks noChangeArrowheads="1"/>
          </p:cNvSpPr>
          <p:nvPr/>
        </p:nvSpPr>
        <p:spPr bwMode="auto">
          <a:xfrm>
            <a:off x="7743825" y="2876550"/>
            <a:ext cx="1522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>
                <a:latin typeface="Arial" charset="0"/>
              </a:rPr>
              <a:t>Rekomendowane projekty</a:t>
            </a:r>
          </a:p>
        </p:txBody>
      </p:sp>
      <p:sp>
        <p:nvSpPr>
          <p:cNvPr id="73" name="Prostokąt 72"/>
          <p:cNvSpPr>
            <a:spLocks noChangeArrowheads="1"/>
          </p:cNvSpPr>
          <p:nvPr/>
        </p:nvSpPr>
        <p:spPr bwMode="auto">
          <a:xfrm>
            <a:off x="7346950" y="2352675"/>
            <a:ext cx="323850" cy="1800225"/>
          </a:xfrm>
          <a:prstGeom prst="rect">
            <a:avLst/>
          </a:prstGeom>
          <a:solidFill>
            <a:srgbClr val="17A40C"/>
          </a:solidFill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/>
            <a:endParaRPr lang="pl-PL" altLang="pl-PL">
              <a:latin typeface="Arial" charset="0"/>
            </a:endParaRPr>
          </a:p>
        </p:txBody>
      </p:sp>
      <p:sp>
        <p:nvSpPr>
          <p:cNvPr id="79" name="pole tekstowe 78"/>
          <p:cNvSpPr txBox="1">
            <a:spLocks noChangeArrowheads="1"/>
          </p:cNvSpPr>
          <p:nvPr/>
        </p:nvSpPr>
        <p:spPr bwMode="auto">
          <a:xfrm>
            <a:off x="7796213" y="4437063"/>
            <a:ext cx="106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 sz="1200">
                <a:latin typeface="Arial" charset="0"/>
              </a:rPr>
              <a:t>Rezerwowe projekty</a:t>
            </a:r>
          </a:p>
        </p:txBody>
      </p:sp>
      <p:cxnSp>
        <p:nvCxnSpPr>
          <p:cNvPr id="81" name="Łącznik prosty 80"/>
          <p:cNvCxnSpPr/>
          <p:nvPr/>
        </p:nvCxnSpPr>
        <p:spPr bwMode="auto">
          <a:xfrm>
            <a:off x="7170738" y="4157663"/>
            <a:ext cx="714375" cy="158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6" name="pole tekstowe 1"/>
          <p:cNvSpPr txBox="1">
            <a:spLocks noChangeArrowheads="1"/>
          </p:cNvSpPr>
          <p:nvPr/>
        </p:nvSpPr>
        <p:spPr bwMode="auto">
          <a:xfrm>
            <a:off x="900113" y="1192213"/>
            <a:ext cx="7818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altLang="pl-PL">
                <a:latin typeface="Arial" charset="0"/>
              </a:rPr>
              <a:t>Procedura wyboru projektów w ramach ZIT – Tryb konkursowy</a:t>
            </a:r>
          </a:p>
        </p:txBody>
      </p:sp>
      <p:sp>
        <p:nvSpPr>
          <p:cNvPr id="41" name="pole tekstowe 40"/>
          <p:cNvSpPr txBox="1">
            <a:spLocks noChangeArrowheads="1"/>
          </p:cNvSpPr>
          <p:nvPr/>
        </p:nvSpPr>
        <p:spPr bwMode="auto">
          <a:xfrm>
            <a:off x="1239838" y="1682750"/>
            <a:ext cx="6919912" cy="522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l-PL" altLang="pl-PL" sz="1400">
                <a:solidFill>
                  <a:schemeClr val="bg2"/>
                </a:solidFill>
                <a:latin typeface="Arial" charset="0"/>
              </a:rPr>
              <a:t>Ogłoszenie naboru wniosków przez IZ we współpracy z ZIT</a:t>
            </a:r>
          </a:p>
          <a:p>
            <a:pPr algn="ctr"/>
            <a:r>
              <a:rPr lang="pl-PL" altLang="pl-PL" sz="1400">
                <a:solidFill>
                  <a:schemeClr val="bg2"/>
                </a:solidFill>
                <a:latin typeface="Arial" charset="0"/>
              </a:rPr>
              <a:t>Powołanie Komisji Oceny Projektów przez IZ WRPO/ ZIT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36512" y="4606637"/>
            <a:ext cx="172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35 dni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40446" y="486127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formalna 45 dni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rgbClr val="FF0000"/>
                </a:solidFill>
              </a:rPr>
              <a:t>merytoryczna 60 dni  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45" name="pole tekstowe 44"/>
          <p:cNvSpPr txBox="1">
            <a:spLocks noChangeArrowheads="1"/>
          </p:cNvSpPr>
          <p:nvPr/>
        </p:nvSpPr>
        <p:spPr bwMode="auto">
          <a:xfrm>
            <a:off x="4037012" y="5048023"/>
            <a:ext cx="338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l-PL" altLang="pl-PL" sz="1600" dirty="0">
                <a:latin typeface="Arial" charset="0"/>
              </a:rPr>
              <a:t>Możliwość wniesienia odwołania</a:t>
            </a:r>
          </a:p>
        </p:txBody>
      </p:sp>
    </p:spTree>
    <p:extLst>
      <p:ext uri="{BB962C8B-B14F-4D97-AF65-F5344CB8AC3E}">
        <p14:creationId xmlns:p14="http://schemas.microsoft.com/office/powerpoint/2010/main" val="321464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" grpId="0" animBg="1"/>
      <p:bldP spid="6" grpId="0" animBg="1"/>
      <p:bldP spid="9" grpId="0"/>
      <p:bldP spid="9" grpId="1"/>
      <p:bldP spid="14" grpId="0" animBg="1"/>
      <p:bldP spid="15" grpId="0" animBg="1"/>
      <p:bldP spid="21" grpId="0"/>
      <p:bldP spid="21" grpId="1"/>
      <p:bldP spid="22" grpId="0" animBg="1"/>
      <p:bldP spid="23" grpId="0" animBg="1"/>
      <p:bldP spid="24" grpId="0"/>
      <p:bldP spid="24" grpId="1"/>
      <p:bldP spid="26" grpId="0" animBg="1"/>
      <p:bldP spid="43" grpId="0" animBg="1"/>
      <p:bldP spid="49" grpId="0"/>
      <p:bldP spid="50" grpId="0"/>
      <p:bldP spid="66" grpId="0"/>
      <p:bldP spid="68" grpId="0"/>
      <p:bldP spid="70" grpId="0"/>
      <p:bldP spid="71" grpId="0" animBg="1"/>
      <p:bldP spid="72" grpId="0"/>
      <p:bldP spid="73" grpId="0" animBg="1"/>
      <p:bldP spid="79" grpId="0"/>
      <p:bldP spid="41" grpId="0" animBg="1"/>
      <p:bldP spid="3" grpId="0"/>
      <p:bldP spid="3" grpId="1"/>
      <p:bldP spid="7" grpId="0"/>
      <p:bldP spid="7" grpId="1"/>
      <p:bldP spid="45" grpId="0"/>
      <p:bldP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le tekstowe 2"/>
          <p:cNvSpPr txBox="1">
            <a:spLocks noChangeArrowheads="1"/>
          </p:cNvSpPr>
          <p:nvPr/>
        </p:nvSpPr>
        <p:spPr bwMode="auto">
          <a:xfrm>
            <a:off x="684213" y="1412875"/>
            <a:ext cx="8001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l-PL" altLang="pl-PL" sz="2400" dirty="0">
                <a:solidFill>
                  <a:srgbClr val="000514"/>
                </a:solidFill>
                <a:latin typeface="Arial" pitchFamily="34" charset="0"/>
              </a:rPr>
              <a:t>Urząd Marszałkowski Województwa Wielkopolskiego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514"/>
                </a:solidFill>
                <a:latin typeface="Arial" pitchFamily="34" charset="0"/>
              </a:rPr>
              <a:t>Departament Polityki Regionalnej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 smtClean="0">
                <a:solidFill>
                  <a:srgbClr val="000514"/>
                </a:solidFill>
                <a:latin typeface="Arial" pitchFamily="34" charset="0"/>
              </a:rPr>
              <a:t>al</a:t>
            </a:r>
            <a:r>
              <a:rPr lang="pl-PL" altLang="pl-PL" dirty="0">
                <a:solidFill>
                  <a:srgbClr val="000514"/>
                </a:solidFill>
                <a:latin typeface="Arial" pitchFamily="34" charset="0"/>
              </a:rPr>
              <a:t>. </a:t>
            </a:r>
            <a:r>
              <a:rPr lang="pl-PL" altLang="pl-PL" dirty="0" smtClean="0">
                <a:solidFill>
                  <a:srgbClr val="000514"/>
                </a:solidFill>
                <a:latin typeface="Arial" pitchFamily="34" charset="0"/>
              </a:rPr>
              <a:t>Niepodległości 34</a:t>
            </a:r>
            <a:endParaRPr lang="pl-PL" altLang="pl-PL" dirty="0">
              <a:solidFill>
                <a:srgbClr val="000514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 smtClean="0">
                <a:solidFill>
                  <a:srgbClr val="000514"/>
                </a:solidFill>
                <a:latin typeface="Arial" pitchFamily="34" charset="0"/>
              </a:rPr>
              <a:t>61-714 </a:t>
            </a:r>
            <a:r>
              <a:rPr lang="pl-PL" altLang="pl-PL" dirty="0">
                <a:solidFill>
                  <a:srgbClr val="000514"/>
                </a:solidFill>
                <a:latin typeface="Arial" pitchFamily="34" charset="0"/>
              </a:rPr>
              <a:t>POZNAŃ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514"/>
              </a:solidFill>
              <a:latin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800" dirty="0">
                <a:solidFill>
                  <a:srgbClr val="0000FF"/>
                </a:solidFill>
                <a:latin typeface="Arial" pitchFamily="34" charset="0"/>
              </a:rPr>
              <a:t>	www.wrpo.wielkopolskie.pl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291013" y="5049838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>
                <a:solidFill>
                  <a:srgbClr val="000514"/>
                </a:solidFill>
                <a:latin typeface="Arial" pitchFamily="34" charset="0"/>
              </a:rPr>
              <a:t>Dziękuję za uwagę</a:t>
            </a:r>
          </a:p>
        </p:txBody>
      </p:sp>
      <p:pic>
        <p:nvPicPr>
          <p:cNvPr id="23556" name="Picture 11" descr="HERB Oryginalny ver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784600"/>
            <a:ext cx="15890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33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łyszcząc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łyszcząc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łyszcząc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łyszcząc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278</Words>
  <Application>Microsoft Office PowerPoint</Application>
  <PresentationFormat>Pokaz na ekranie (4:3)</PresentationFormat>
  <Paragraphs>73</Paragraphs>
  <Slides>6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1_Motyw pakietu Office</vt:lpstr>
      <vt:lpstr>2_Motyw pakietu Office</vt:lpstr>
      <vt:lpstr>6_Motyw pakietu Office</vt:lpstr>
      <vt:lpstr>12_Motyw pakietu Office</vt:lpstr>
      <vt:lpstr>16_Motyw pakietu Office</vt:lpstr>
      <vt:lpstr>17_Motyw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Kasprzyk Mateusz</dc:creator>
  <cp:lastModifiedBy>Kasprzyk Mateusz</cp:lastModifiedBy>
  <cp:revision>63</cp:revision>
  <dcterms:created xsi:type="dcterms:W3CDTF">2016-02-23T11:10:05Z</dcterms:created>
  <dcterms:modified xsi:type="dcterms:W3CDTF">2016-03-23T07:11:21Z</dcterms:modified>
</cp:coreProperties>
</file>