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6" r:id="rId3"/>
    <p:sldId id="293" r:id="rId4"/>
    <p:sldId id="288" r:id="rId5"/>
    <p:sldId id="289" r:id="rId6"/>
    <p:sldId id="290" r:id="rId7"/>
    <p:sldId id="284" r:id="rId8"/>
    <p:sldId id="291" r:id="rId9"/>
    <p:sldId id="296" r:id="rId10"/>
    <p:sldId id="295" r:id="rId11"/>
    <p:sldId id="310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9" r:id="rId23"/>
    <p:sldId id="307" r:id="rId24"/>
    <p:sldId id="308" r:id="rId25"/>
    <p:sldId id="260" r:id="rId2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CEB82-2A00-49F5-B91C-9A76D2E2EB29}" type="datetimeFigureOut">
              <a:rPr lang="pl-PL" smtClean="0"/>
              <a:t>2016-03-23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758EF-0A64-4FF0-903A-2544B8FE1A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159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9A739-1528-4E18-AB3A-AFAB2405E0CC}" type="datetimeFigureOut">
              <a:rPr lang="pl-PL" smtClean="0"/>
              <a:t>2016-03-23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F333-6946-4012-BB83-CBB4B3B454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03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736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41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070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284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394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909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1199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903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5093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2204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6260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221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2961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425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0991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415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3323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606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520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7882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319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2879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3324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458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F333-6946-4012-BB83-CBB4B3B454F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002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E6A2-A82B-4160-8932-909F875D6B2D}" type="datetime1">
              <a:rPr lang="pl-PL" smtClean="0"/>
              <a:t>2016-03-23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004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F961-612C-4028-B0B6-F642B09ABECE}" type="datetime1">
              <a:rPr lang="pl-PL" smtClean="0"/>
              <a:t>2016-03-23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934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AAE6-49E6-49C5-92C7-47414466A477}" type="datetime1">
              <a:rPr lang="pl-PL" smtClean="0"/>
              <a:t>2016-03-23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491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F3FA-3B78-4604-95B0-21170888005A}" type="datetime1">
              <a:rPr lang="pl-PL" smtClean="0"/>
              <a:t>2016-03-23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38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BA4A-DB9B-4DA5-AB18-90038A901306}" type="datetime1">
              <a:rPr lang="pl-PL" smtClean="0"/>
              <a:t>2016-03-23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158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1EEC-CA45-4D1E-AB72-4CBE32ABBEBB}" type="datetime1">
              <a:rPr lang="pl-PL" smtClean="0"/>
              <a:t>2016-03-23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54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31F3-FB46-4BE1-91BC-90AC75FA628E}" type="datetime1">
              <a:rPr lang="pl-PL" smtClean="0"/>
              <a:t>2016-03-23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50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E433-F2B8-45BA-8A7D-298705941DDF}" type="datetime1">
              <a:rPr lang="pl-PL" smtClean="0"/>
              <a:t>2016-03-23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6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6DF3-ED4E-4276-8E8B-6FC1137936B8}" type="datetime1">
              <a:rPr lang="pl-PL" smtClean="0"/>
              <a:t>2016-03-23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612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58F3-7183-4473-99CD-711463F44879}" type="datetime1">
              <a:rPr lang="pl-PL" smtClean="0"/>
              <a:t>2016-03-23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77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2DBBD-2361-4BBB-90AC-7612AD161131}" type="datetime1">
              <a:rPr lang="pl-PL" smtClean="0"/>
              <a:t>2016-03-23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78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47B9F-4B19-46CA-8456-C9EAB052D093}" type="datetime1">
              <a:rPr lang="pl-PL" smtClean="0"/>
              <a:t>2016-03-23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AB3A7-9F4B-4029-8C2B-C126170E6E2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795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5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biuro@metropoliapoznan.p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99239" y="1454727"/>
            <a:ext cx="7269739" cy="417714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rzeczowy projektów </a:t>
            </a:r>
            <a:b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oceną strategiczną ZIT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pl-PL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pl-PL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Szkolenie dla potencjalnych beneficjentów WRPO 2014+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Poddziałanie 3.3.3 Wspieranie strategii niskoemisyjnych </a:t>
            </a:r>
            <a:b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mobilność miejska w ramach ZIT dla MOF Poznania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pl-PL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pl-PL" sz="2800" b="1" dirty="0" smtClean="0">
                <a:solidFill>
                  <a:srgbClr val="0070C0"/>
                </a:solidFill>
              </a:rPr>
              <a:t>23 marca 2016 r.</a:t>
            </a:r>
            <a:endParaRPr lang="pl-PL" sz="28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a 1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az 1433" descr="poznan_pl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Picture 2" descr="logo PMetr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60570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ole tekstowe 21"/>
          <p:cNvSpPr txBox="1"/>
          <p:nvPr/>
        </p:nvSpPr>
        <p:spPr>
          <a:xfrm>
            <a:off x="0" y="356086"/>
            <a:ext cx="4592782" cy="338554"/>
          </a:xfrm>
          <a:prstGeom prst="rect">
            <a:avLst/>
          </a:prstGeom>
          <a:solidFill>
            <a:srgbClr val="365F9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STOWARZYSZENIE METROPOLIA POZNAŃ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509" y="1130262"/>
            <a:ext cx="7736469" cy="42013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85750" indent="-285750" algn="l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 będą objęte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wsparciem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projekty zakończone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zgodnie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art. 65 ust. 6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Rozporządzenia Ogólnego: </a:t>
            </a:r>
          </a:p>
          <a:p>
            <a:pPr marL="285750" indent="-285750" algn="l">
              <a:lnSpc>
                <a:spcPct val="124000"/>
              </a:lnSpc>
              <a:buFont typeface="Wingdings" panose="05000000000000000000" pitchFamily="2" charset="2"/>
              <a:buChar char="Ø"/>
            </a:pPr>
            <a:endParaRPr lang="pl-P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l">
              <a:lnSpc>
                <a:spcPct val="124000"/>
              </a:lnSpc>
            </a:pP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Operacje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nie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mogą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zostać wybrane do wsparcia z EFSI,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jeśli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zostały one fizycznie ukończone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lub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w pełni zrealizowane przed przedłożeniem instytucji zarządzającej wniosku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o dofinansowanie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ramach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programu operacyjnego, niezależnie od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tego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, czy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wszystkie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powiązane płatności </a:t>
            </a: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i="1" dirty="0" smtClean="0">
                <a:latin typeface="Arial" panose="020B0604020202020204" pitchFamily="34" charset="0"/>
                <a:cs typeface="Arial" panose="020B0604020202020204" pitchFamily="34" charset="0"/>
              </a:rPr>
              <a:t>zostały </a:t>
            </a:r>
            <a:r>
              <a:rPr lang="pl-PL" i="1" dirty="0">
                <a:latin typeface="Arial" panose="020B0604020202020204" pitchFamily="34" charset="0"/>
                <a:cs typeface="Arial" panose="020B0604020202020204" pitchFamily="34" charset="0"/>
              </a:rPr>
              <a:t>dokonane przez beneficjenta,</a:t>
            </a:r>
          </a:p>
          <a:p>
            <a:pPr marL="285750" indent="-285750" algn="just">
              <a:lnSpc>
                <a:spcPct val="124000"/>
              </a:lnSpc>
              <a:buFont typeface="Wingdings" panose="05000000000000000000" pitchFamily="2" charset="2"/>
              <a:buChar char="Ø"/>
            </a:pPr>
            <a:endParaRPr lang="pl-P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4000"/>
              </a:lnSpc>
              <a:buFont typeface="Wingdings" panose="05000000000000000000" pitchFamily="2" charset="2"/>
              <a:buChar char="Ø"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Prostokąt 11"/>
          <p:cNvSpPr/>
          <p:nvPr/>
        </p:nvSpPr>
        <p:spPr>
          <a:xfrm>
            <a:off x="218209" y="502112"/>
            <a:ext cx="64631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Informacje dodatkowe: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Podtytuł 2"/>
          <p:cNvSpPr>
            <a:spLocks noGrp="1"/>
          </p:cNvSpPr>
          <p:nvPr>
            <p:ph type="subTitle" idx="1"/>
          </p:nvPr>
        </p:nvSpPr>
        <p:spPr>
          <a:xfrm>
            <a:off x="758610" y="1130262"/>
            <a:ext cx="7200828" cy="292041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endParaRPr lang="pl-PL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Kryteria oceny strategicznej ZIT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pl-PL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Poddziałanie 3.3.3 Wspieranie strategii niskoemisyjnych </a:t>
            </a:r>
            <a:b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mobilność miejska w ramach ZIT dla MOF Poznania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pl-PL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76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pole tekstowe 2"/>
          <p:cNvSpPr txBox="1"/>
          <p:nvPr/>
        </p:nvSpPr>
        <p:spPr>
          <a:xfrm>
            <a:off x="385297" y="1721085"/>
            <a:ext cx="7503016" cy="3048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strategiczna – Związek ZIT</a:t>
            </a:r>
          </a:p>
          <a:p>
            <a:pPr>
              <a:lnSpc>
                <a:spcPct val="113000"/>
              </a:lnSpc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Lista rankingowa projektów – Związek ZIT</a:t>
            </a:r>
          </a:p>
          <a:p>
            <a:pPr>
              <a:lnSpc>
                <a:spcPct val="113000"/>
              </a:lnSpc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Ocena formalna – UMWW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endParaRPr lang="pl-P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Ocena merytoryczna – UMWW</a:t>
            </a:r>
          </a:p>
          <a:p>
            <a:pPr>
              <a:lnSpc>
                <a:spcPct val="113000"/>
              </a:lnSpc>
            </a:pPr>
            <a:endParaRPr lang="pl-P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Decyzję o przyznaniu dofinansowania podejmuje Zarząd Województwa </a:t>
            </a:r>
          </a:p>
          <a:p>
            <a:pPr>
              <a:lnSpc>
                <a:spcPct val="113000"/>
              </a:lnSpc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Wielkopolskiego oraz Zarząd Stowarzyszenia Metropolia Poznań.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85297" y="439822"/>
            <a:ext cx="5556329" cy="857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Ocena wniosków składanych w ramach </a:t>
            </a:r>
          </a:p>
          <a:p>
            <a:pPr>
              <a:lnSpc>
                <a:spcPct val="113000"/>
              </a:lnSpc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konkursu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0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pole tekstowe 5"/>
          <p:cNvSpPr txBox="1"/>
          <p:nvPr/>
        </p:nvSpPr>
        <p:spPr>
          <a:xfrm>
            <a:off x="385297" y="265684"/>
            <a:ext cx="3953326" cy="47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oceny strategicznej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Podtytuł 2"/>
          <p:cNvSpPr txBox="1">
            <a:spLocks/>
          </p:cNvSpPr>
          <p:nvPr/>
        </p:nvSpPr>
        <p:spPr>
          <a:xfrm>
            <a:off x="559375" y="3351637"/>
            <a:ext cx="3396994" cy="2020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Spełnienie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wszystkich kryteriów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dopuszczających (T/N)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jest niezbędne dla możliwości dalszej oceny, zgodnie </a:t>
            </a:r>
            <a:b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kryteriami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punktowymi. </a:t>
            </a:r>
            <a:endParaRPr lang="pl-PL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749816" y="1184564"/>
            <a:ext cx="3032475" cy="62681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Dopuszczające (Tak/Nie) 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4728582" y="1184564"/>
            <a:ext cx="2601904" cy="62681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Punktowe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trzałka w dół 1"/>
          <p:cNvSpPr/>
          <p:nvPr/>
        </p:nvSpPr>
        <p:spPr>
          <a:xfrm>
            <a:off x="1877328" y="193862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5787218" y="200797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odtytuł 2"/>
          <p:cNvSpPr txBox="1">
            <a:spLocks/>
          </p:cNvSpPr>
          <p:nvPr/>
        </p:nvSpPr>
        <p:spPr>
          <a:xfrm>
            <a:off x="4338623" y="3351637"/>
            <a:ext cx="3381822" cy="2020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przypadku kryteriów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punktowych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Wniosek musi zdobyć co najmniej 60% maksymalnej możliwej do uzyskania liczby punktów.</a:t>
            </a:r>
            <a:endParaRPr lang="pl-PL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9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322272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dopuszczające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401778" y="1064631"/>
          <a:ext cx="8149939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4"/>
                <a:gridCol w="6016335"/>
              </a:tblGrid>
              <a:tr h="27579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59588">
                <a:tc>
                  <a:txBody>
                    <a:bodyPr/>
                    <a:lstStyle/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Kompletność dokumentacji aplikacyjnej.</a:t>
                      </a:r>
                      <a:endParaRPr lang="pl-P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 zgodność złożonej dokumentacji projektowej z wymogami zawartymi w Regulaminie konkursu, w szczególności: 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1) czy wniosek o dofinansowanie, biznes-plan/studium wykonalności oraz załączniki obligatoryjne mają wszystkie strony i wypełniono w nich wszystkie pola obowiązkowe,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2) czy dokumentacja projektowa została przygotowana na aktualnych formularzach obowiązujących w danym konkursie, 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3) czy do wniosku o dofinansowanie załączono wszystkie wymagane załączniki aktualne dla danego konkursu, 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4) czy na kopiach dokumentów dokonano potwierdzenia za zgodność z oryginałem, 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5) czy dokumentacja projektowa została złożona w odpowiedniej liczbie egzemplarzy zgodnie z wymogami danego konkursu, 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6) czy dokumentacja projektowa w formie elektronicznej została przygotowana na właściwym nośniku informatycznym w odpowiednim pliku i możliwe jest odczytanie danych zawartych na nośniku informatycznym. </a:t>
                      </a:r>
                    </a:p>
                    <a:p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Weryfikacja będzie miała charakter wstępny, pełna ocena kryterium będzie miała miejsce podczas oceny formalnej przeprowadzonej przez IZ WRPO 2014+.</a:t>
                      </a:r>
                      <a:endParaRPr lang="pl-P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44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smtClean="0">
                <a:latin typeface="Arial" panose="020B0604020202020204" pitchFamily="34" charset="0"/>
                <a:cs typeface="Arial" panose="020B0604020202020204" pitchFamily="34" charset="0"/>
              </a:rPr>
              <a:t>Kryteria dopuszczające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149939" cy="4812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010"/>
                <a:gridCol w="4450929"/>
              </a:tblGrid>
              <a:tr h="34853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48957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Wniosek został złożony przez podmiot uprawniony do uzyskania wsparcia w ramach Strategii ZIT dla MOF Poznania.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 Wnioskodawca pod względem zgodności z typem Beneficjenta określonym w </a:t>
                      </a:r>
                      <a:r>
                        <a:rPr lang="pl-PL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Strategii ZIT w Miejskim Obszarze Funkcjonalnym Poznania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dla Projektu </a:t>
                      </a:r>
                      <a:r>
                        <a:rPr lang="pl-PL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P1 Poznańska Kolej Metropolitalna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oraz prawidłowość reprezentacji Wnioskodawcy.</a:t>
                      </a:r>
                      <a:r>
                        <a:rPr lang="pl-PL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93637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Miejsce realizacji projektu zgodne ze Strategią ZIT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 miejsce realizacji projektu pod względem zgodności z warunkami określonymi w </a:t>
                      </a:r>
                      <a:r>
                        <a:rPr lang="pl-PL" sz="16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Strategii ZIT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dla danego projektu strategicznego.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98864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Cele, zakres i wskaźniki projektu są zgodne ze Strategią ZIT.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 cel projektu pod kątem zgodności z celami określonymi w Strategii ZIT, zgodność zakresu projektu z działaniami wskazanymi w Strategii ZIT oraz zgodność zadeklarowanych wskaźników ze wskaźnikami realizacji Strategii ZIT.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6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dopuszczające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149939" cy="4507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449"/>
                <a:gridCol w="4239490"/>
              </a:tblGrid>
              <a:tr h="34853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48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Prawidłowa wartość wnioskowanego dofinasowania.</a:t>
                      </a:r>
                    </a:p>
                    <a:p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podlega, czy wartość wskazanego we wniosku dofinasowania jest zgodna z Regulaminem konkursu, w tym nie przekracza kwoty alokacji określonej w Regulaminie konkursu oraz nie przekracza dopuszczalnej intensywności pomocy.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93637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Wniosek został złożony w terminie wskazanym w Regulaminie konkursu.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podlega, czy Wnioskodawca złożył dokumentację projektową w terminie wskazanym w Regulaminie konkursu.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98864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Wniosek został złożony do właściwej instytucji wskazanej w Regulaminie konkursu.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podlega, czy Wnioskodawca złożył dokumentację projektową w miejscu wskazanym w Regulaminie konkursu.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17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dopuszczające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149939" cy="4476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449"/>
                <a:gridCol w="4239490"/>
              </a:tblGrid>
              <a:tr h="34853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748957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jest zgodny z Planem Gospodarki Niskoemisyjnej przyjętym przez właściwy samorząd lub innym dokumentem równoważnym.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 zgodność projektu z opracowanym planem gospodarki niskoemisyjnej (lub równoważnym dokumentem) dla obszaru, na którym realizowana będzie inwestycja. Badane będzie, czy przedsięwzięcie dotyczy przewidzianych w PGN działań związanych z efektywnym gospodarowaniem zasobami, poprawą efektywności energetycznej oraz zmniejszeniem emisji zanieczyszczeń do powietrza (pyłów, B(α)P, CO2, SO2). </a:t>
                      </a:r>
                    </a:p>
                    <a:p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93637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Termin zakończenia realizacji projektu zgodny z Regulaminem konkursu.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Weryfikacji podlega zgodność wskazanego we wniosku terminu zakończenia realizacji projekt z wymogami w tym zakresie określonymi w Regulaminie konkursu. 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9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punktowe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052801" cy="4281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89"/>
                <a:gridCol w="1314280"/>
                <a:gridCol w="4196832"/>
              </a:tblGrid>
              <a:tr h="41054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Punktacja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</a:p>
                  </a:txBody>
                  <a:tcPr/>
                </a:tc>
              </a:tr>
              <a:tr h="1497646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Ponadstandardowe udogodnienia dla osób niepełnosprawnych w projekcie.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0/2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zakłada udogodnienia dla osób niepełnosprawnych wykraczające poza wymogi wynikające z przepisów prawa.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Tak –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pkt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Nie –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pkt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373431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uzyskał poparcie mieszkańców gminy/gmin, na terenie których będzie realizowany.</a:t>
                      </a:r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0-2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Ocenie będzie podlegać skala społecznego poparcia dla planowanej interwencji, wyrażona w formie załączonych do wniosku list poparcia mieszkańców oraz deklaracji poparcia wystawionych przez podmioty zainteresowane realizacją projektu.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Ocena będzie dokonywana metodą porównania wniosków złożonych w konkursie.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1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punktowe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052801" cy="440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89"/>
                <a:gridCol w="1314280"/>
                <a:gridCol w="4196832"/>
              </a:tblGrid>
              <a:tr h="41054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Punktacja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</a:p>
                  </a:txBody>
                  <a:tcPr/>
                </a:tc>
              </a:tr>
              <a:tr h="1497646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Komplementarność projektu z innymi zrealizowanymi lub będącymi w trakcie realizacji projektami dotyczącymi mobilności miejskiej.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Komplementarność projektów to ich dopełnianie się prowadzące do realizacji określonego celu. Warunkiem koniecznym do określenia projektów jako komplementarne jest ich uzupełniający się charakter, wykluczający powielanie się działań.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Wnioskodawca powinien wykazać komplementarność co najmniej w zakresie tematyki (mobilność miejska) i obszaru realizacji projektu w odniesieniu do innych adekwatnych projektów, działań itp. w ramach WRPO 2014+, innych Programów Operacyjnych, innych projektów finansowanych ze środków europejskich, krajowych oraz własnych.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2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48967" y="1489248"/>
            <a:ext cx="7824202" cy="510897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Termin naboru: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od 31-03-2016 do 31-05-2016 </a:t>
            </a:r>
            <a:endParaRPr lang="pl-PL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Termin rozstrzygnięcia konkursu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– listopad 2016 r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Wnioski o dofinansowanie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projektów należy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składać poprzez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LSI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2014+.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Przygotowywanie wniosków w Systemie LSI 2014+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możliwe jest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już od dnia ogłoszenia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konkursu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tj. od 29 lutego 2016 r.</a:t>
            </a: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pole tekstowe 11"/>
          <p:cNvSpPr txBox="1"/>
          <p:nvPr/>
        </p:nvSpPr>
        <p:spPr>
          <a:xfrm>
            <a:off x="332509" y="322118"/>
            <a:ext cx="6577446" cy="1250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Konkurs dla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Poddziałania 3.3.3 Wspieranie </a:t>
            </a:r>
          </a:p>
          <a:p>
            <a:pPr>
              <a:lnSpc>
                <a:spcPct val="114000"/>
              </a:lnSpc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strategii niskoemisyjnych w tym mobilność </a:t>
            </a:r>
          </a:p>
          <a:p>
            <a:pPr>
              <a:lnSpc>
                <a:spcPct val="114000"/>
              </a:lnSpc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miejska w ramach ZIT dla MOF Poznania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1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punktowe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052801" cy="3915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89"/>
                <a:gridCol w="1314280"/>
                <a:gridCol w="4196832"/>
              </a:tblGrid>
              <a:tr h="41054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Punktacja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</a:p>
                  </a:txBody>
                  <a:tcPr/>
                </a:tc>
              </a:tr>
              <a:tr h="1497646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 zawiera działania informacyjno-promocyjne na rzecz zachęcania mieszkańców do korzystania z transportu publicznego.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0/1/2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Ocenie będzie podlegać rodzaj i zakres działań informacyjno-promocyjnych  zapewniających, że publiczny transport zbiorowy oraz transport rowerowy i ruch pieszy będą wybierane częściej niż samochód jako podstawowy środek przemieszczania się na terenie Metropolii Poznań.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Skala ocen: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mały zakres i intensywność działań -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pkt,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umiarkowany zakres i intensywność działań -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pkt,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znaczny zakres i intensywność działań -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pkt.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1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punktowe dla P1 PKM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249536" y="976727"/>
          <a:ext cx="8302183" cy="449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0934"/>
                <a:gridCol w="1573549"/>
                <a:gridCol w="4457700"/>
              </a:tblGrid>
              <a:tr h="41054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Punktacja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</a:p>
                  </a:txBody>
                  <a:tcPr/>
                </a:tc>
              </a:tr>
              <a:tr h="1497646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Aktualna liczba ludności mieszkającej w promieniu 3 km od węzła przesiadkowego.</a:t>
                      </a:r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1/2/3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Kryterium premiuje inwestycje realizowane w lokalizacjach zapewniających potencjalnie dużą liczbę użytkowników.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Skala ocen: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do  3 000 osób  -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pkt,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powyżej  3 000 do 12 000 osób -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pkt,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powyżej 12 000 osób -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pkt.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97646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Wpływ wartości wskaźników przyjętych w projekcie na realizację celów Strategii ZIT w MOF Poznania. </a:t>
                      </a:r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Ocenie podlegać będzie poprawność przyjętych wskaźników, ich kompletność, realność osiągnięcia co do terminu i wartości, wpływ przyjętych wskaźników na osiągnięcie celów Strategii ZIT w MOF Poznania oraz relacja nakładów do rezultatów. Ocena będzie dokonywana metodą porównania wniosków złożonych na konkurs pod względem ich wpływu na realizację wskaźników Strategii ZIT.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1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pole tekstowe 2"/>
          <p:cNvSpPr txBox="1"/>
          <p:nvPr/>
        </p:nvSpPr>
        <p:spPr>
          <a:xfrm>
            <a:off x="385296" y="1226127"/>
            <a:ext cx="7958604" cy="400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Wskaźniki obowiązkowe do wyboru przez Wnioskodawcę w konkursie dla Poddziałania 3.3.3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3000"/>
              </a:lnSpc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Liczba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wybudowanych zintegrowanych węzłów przesiadkowych (wskaźnik produktu– kluczowy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Liczba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osób korzystających z wybudowanych zintegrowanych węzłów przesiadkowych (wskaźnik rezultatu – specyficzny dla projektu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Szacowany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roczny spadek emisji gazów cieplarnianych (wskaźnik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rezultatu–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kluczowy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Ø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Wzrost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zatrudnienia we wspieranych podmiotach (innych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niż przedsiębiorstwa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 (wskaźnik rezultatu – kluczowy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12560" y="369417"/>
            <a:ext cx="5869287" cy="4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Wniosek o dofinansowanie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LSI 2014+ 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2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249536" y="286668"/>
            <a:ext cx="62345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punktowe dla P1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2272" y="1028131"/>
          <a:ext cx="8052801" cy="4494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89"/>
                <a:gridCol w="1314280"/>
                <a:gridCol w="4196832"/>
              </a:tblGrid>
              <a:tr h="41054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kryterium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Punktacja</a:t>
                      </a:r>
                      <a:endParaRPr lang="pl-P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Definicja</a:t>
                      </a:r>
                    </a:p>
                  </a:txBody>
                  <a:tcPr/>
                </a:tc>
              </a:tr>
              <a:tr h="1497646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Strategiczny charakter projektu.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1-6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 ramach kryterium analizowane będą uzasadnienia i argumenty Wnioskodawcy dotyczące: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potrzeby realizacji inwestycji,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wpływu inwestycji na integrację różnych form transportu,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wpływu inwestycji na zwiększenie konkurencyjności publicznego transportu zbiorowego względem transportu indywidualnego,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zgodności projektu z dokumentami strategicznymi i koncepcyjnymi dotyczącymi Poznańskiej Kolei Metropolitalnej.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198"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Razem punktów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(maksymalna liczba punktów wynosi 21)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46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pole tekstowe 2"/>
          <p:cNvSpPr txBox="1"/>
          <p:nvPr/>
        </p:nvSpPr>
        <p:spPr>
          <a:xfrm>
            <a:off x="229434" y="1014862"/>
            <a:ext cx="8259939" cy="584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Pkt 3.6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. Szczegółowe dane dotyczące projektu </a:t>
            </a:r>
            <a:endParaRPr lang="pl-P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3.6.1 Zgodność projektu ze Strategią ZIT.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3.6.2 Obszar oddziaływania i potrzeba realizacji projektu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3.6.3 Wpływ inwestycji na integrację różnych form transportu.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3.6.4 Wpływ inwestycji na zwiększenie konkurencyjności publicznego transportu zbiorowego względem transportu indywidualnego.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3.6.5 Opis zastosowanych w projekcie ponadstandardowych udogodnień dla osób niepełnosprawnych (jeśli dotyczy)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3.6.6 Opis planowanych działań informacyjno-promocyjnych na rzecz zachęcania mieszkańców do korzystania z transportu publicznego? (jeśli dotyczy)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3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3.6.7 Zgodność projektu z dokumentami strategicznymi i koncepcyjnymi dotyczącymi Poznańskiej Kolei Metropolitalnej.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29434" y="264676"/>
            <a:ext cx="5869287" cy="443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Wniosek o dofinansowanie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LSI 2014+ 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97527" y="2425838"/>
            <a:ext cx="6858000" cy="667075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DZIĘKUJEMY ZA UWAGĘ</a:t>
            </a:r>
            <a:endParaRPr lang="pl-PL" sz="3200" b="1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13758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ytuł 1"/>
          <p:cNvSpPr>
            <a:spLocks noGrp="1"/>
          </p:cNvSpPr>
          <p:nvPr>
            <p:ph type="ctrTitle"/>
          </p:nvPr>
        </p:nvSpPr>
        <p:spPr>
          <a:xfrm>
            <a:off x="4222129" y="4876467"/>
            <a:ext cx="4838461" cy="1039455"/>
          </a:xfrm>
        </p:spPr>
        <p:txBody>
          <a:bodyPr>
            <a:normAutofit fontScale="90000"/>
          </a:bodyPr>
          <a:lstStyle/>
          <a:p>
            <a:pPr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b="1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Stowarzyszenie Metropolia Poznań</a:t>
            </a: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pl-PL" sz="1400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ul</a:t>
            </a: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Stefana Prymasa Wyszyńskiego 8, 61-124 </a:t>
            </a:r>
            <a:r>
              <a:rPr lang="pl-PL" sz="1400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Poznań</a:t>
            </a: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tel. 61 </a:t>
            </a:r>
            <a:r>
              <a:rPr lang="pl-PL" sz="1400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669 80 54</a:t>
            </a:r>
            <a:r>
              <a:rPr lang="de-DE" sz="1400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de-DE" sz="1400" dirty="0" err="1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e-mail</a:t>
            </a:r>
            <a:r>
              <a:rPr lang="de-DE" sz="1400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</a:t>
            </a: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de-DE" sz="1400" dirty="0" smtClean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hlinkClick r:id="rId4"/>
              </a:rPr>
              <a:t>biuro@metropoliapoznan.pl</a:t>
            </a: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pl-PL" sz="1400" dirty="0">
                <a:solidFill>
                  <a:srgbClr val="365F9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www.zit.metropoliapoznan.pl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0" y="356086"/>
            <a:ext cx="4592782" cy="338554"/>
          </a:xfrm>
          <a:prstGeom prst="rect">
            <a:avLst/>
          </a:prstGeom>
          <a:solidFill>
            <a:srgbClr val="365F9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STOWARZYSZENIE METROPOLIA POZNAŃ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az 1433" descr="poznan_pl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469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4776" y="820882"/>
            <a:ext cx="7824202" cy="49149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Alokacja </a:t>
            </a:r>
            <a:r>
              <a:rPr lang="pl-PL" sz="2300" b="1" dirty="0">
                <a:latin typeface="Arial" panose="020B0604020202020204" pitchFamily="34" charset="0"/>
                <a:cs typeface="Arial" panose="020B0604020202020204" pitchFamily="34" charset="0"/>
              </a:rPr>
              <a:t>na konkurs: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50 mln </a:t>
            </a:r>
            <a:r>
              <a:rPr lang="pl-P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PLN.</a:t>
            </a:r>
            <a:endParaRPr lang="pl-P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2300" b="1" dirty="0">
                <a:latin typeface="Arial" panose="020B0604020202020204" pitchFamily="34" charset="0"/>
                <a:cs typeface="Arial" panose="020B0604020202020204" pitchFamily="34" charset="0"/>
              </a:rPr>
              <a:t>Poziom dofinansowania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projektów z Europejskiego Funduszu Rozwoju Regionalnego wynosi maksymalnie </a:t>
            </a:r>
            <a:r>
              <a:rPr lang="pl-PL" sz="2300" b="1" dirty="0">
                <a:latin typeface="Arial" panose="020B0604020202020204" pitchFamily="34" charset="0"/>
                <a:cs typeface="Arial" panose="020B0604020202020204" pitchFamily="34" charset="0"/>
              </a:rPr>
              <a:t>do 85%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wydatków kwalifikowalnych.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Kto może składać wnioski: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pl-PL" sz="23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Jst</a:t>
            </a:r>
            <a:r>
              <a:rPr lang="pl-PL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ich związki, stowarzyszenia i jednostki organizacyjne, komunalne osoby prawne oraz operatorzy publicznego transportu zbiorowego z MOF Poznania, gminy Czempiń i gminy Środa Wielkopolska.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pl-PL" sz="23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pl-P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Partnerstwo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w projekcie jest możliwe tylko w ramach katalogu uprawnionych </a:t>
            </a:r>
            <a:r>
              <a:rPr lang="pl-PL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wnioskodawców </a:t>
            </a:r>
            <a:r>
              <a:rPr lang="pl-PL" sz="2300" dirty="0">
                <a:latin typeface="Arial" panose="020B0604020202020204" pitchFamily="34" charset="0"/>
                <a:cs typeface="Arial" panose="020B0604020202020204" pitchFamily="34" charset="0"/>
              </a:rPr>
              <a:t>w oparciu o porozumienie, umowę lub inny dokument równoważny.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550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2271" y="1537855"/>
            <a:ext cx="8073583" cy="4356689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Realizacja inwestycji funkcjonalnie powiązanych z tworzeniem systemu zintegrowanych węzłów przesiadkowych (ZWP) polegających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szczególności na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budowie, przebudowie, rozbudowie lub modernizacji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dojść i dróg dojazdowych oraz dojazdowych tras rowerowych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budowie, przebudowie, rozbudowie lub modernizacji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innej infrastruktury drogowej służącej wyłącznie obsłudze ZWP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budowie elementów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infrastruktury drogowej (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tuneli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wiaduktów),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eliminujących kolizje dróg z liniami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kolejowymi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objętymi zasięgiem Poznańskiej Kolei Metropolitalnej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332509" y="322118"/>
            <a:ext cx="54168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co można uzyskać dofinansowanie: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510" y="1064631"/>
            <a:ext cx="7834746" cy="514967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budowie lub przebudowie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elementów infrastruktury drogowej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umożliwiających wprowadzenie priorytetów dla transportu zbiorowego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zakresie niezbędnym dla właściwego wykonywania robót drogowych dotyczących infrastruktury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transportu zbiorowego </a:t>
            </a:r>
            <a:b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uzasadnionych z punktu widzenia technologicznego, </a:t>
            </a:r>
          </a:p>
          <a:p>
            <a:pPr algn="just">
              <a:lnSpc>
                <a:spcPct val="110000"/>
              </a:lnSpc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budowie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systemów zarządzania i organizacji ruchu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(w tym systemów oznakowania i informacji pasażerskiej, gromadzenia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przetwarzania danych, dystrybucji i identyfikacji biletów, wspólny bilet i inne), </a:t>
            </a:r>
          </a:p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budowie, przebudowie, rozbudowie lub modernizacji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parkingów typu P&amp;R, B&amp;R, K&amp;R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wraz z urządzeniami towarzyszącymi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np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system monitorowania, zarządzania), a także budowli i budynków stanowiących infrastrukturę niezbędną do obsługi podróżnych, </a:t>
            </a:r>
          </a:p>
          <a:p>
            <a:endParaRPr lang="pl-PL" sz="1800" dirty="0"/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332509" y="322118"/>
            <a:ext cx="6093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Na co można uzyskać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dofinansowanie</a:t>
            </a: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(cd.):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509" y="1392381"/>
            <a:ext cx="7736469" cy="4312227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zakupie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autobusów niskoemisyjnych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służących do dowożenia pasażerów do ZWP, </a:t>
            </a:r>
          </a:p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inwestycjach związanych z przygotowaniem miejsc leżących w obrębie ZWP, przeznaczonych na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towarzyszące usługi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transportowe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(np. wypożyczalnia samochodów elektrycznych, wypożyczalnia rowerów publicznych/miejskich), </a:t>
            </a:r>
          </a:p>
          <a:p>
            <a:pPr algn="just">
              <a:lnSpc>
                <a:spcPct val="110000"/>
              </a:lnSpc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9. działaniach informacyjno-promocyjnych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zachęcających do korzystania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niskoemisyjnych form mobilności miejskiej - publicznego transportu zbiorowego, rowerowego lub ruchu pieszego (wyłącznie jako dodatkowy element projektu inwestycyjnego). 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pole tekstowe 1"/>
          <p:cNvSpPr txBox="1"/>
          <p:nvPr/>
        </p:nvSpPr>
        <p:spPr>
          <a:xfrm>
            <a:off x="332509" y="322118"/>
            <a:ext cx="6093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Na co można uzyskać dofinansowanie (cd.):</a:t>
            </a:r>
          </a:p>
        </p:txBody>
      </p:sp>
    </p:spTree>
    <p:extLst>
      <p:ext uri="{BB962C8B-B14F-4D97-AF65-F5344CB8AC3E}">
        <p14:creationId xmlns:p14="http://schemas.microsoft.com/office/powerpoint/2010/main" val="35795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a 13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15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Podtytuł 2"/>
          <p:cNvSpPr>
            <a:spLocks noGrp="1"/>
          </p:cNvSpPr>
          <p:nvPr>
            <p:ph type="subTitle" idx="1"/>
          </p:nvPr>
        </p:nvSpPr>
        <p:spPr>
          <a:xfrm>
            <a:off x="238990" y="1130262"/>
            <a:ext cx="7829987" cy="501109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 ramach konkursu realizowane mogą być wyłącznie projekty składające się co najmniej z 2 elementów inwestycyjnych wskazanych powyżej w pkt. 1-8 oraz elementu dotyczącego informacji i promocji wskazanego w pkt. 9.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Preferowane będą kompleksowe projekty obejmujące jak największą liczbę wskazanych powyżej rodzajów projektów</a:t>
            </a:r>
            <a:r>
              <a:rPr lang="pl-PL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Zgodnie z zapisami UP, inwestycjom w infrastrukturę czy tabor transportu publicznego musi towarzyszyć szeroki wachlarz działań inwestycyjnych i „miękkich” zapewniających, że transport zbiorowy oraz niezmotoryzowany będzie wybierany częściej niż samochód jako podstawowy środek przemieszczania się w obrębie aglomeracji. Komponentem każdego projektu obligatoryjnie muszą być działania związane z promowaniem korzystania z  komunikacji zbiorowej, rowerowej lub ruchu pieszego</a:t>
            </a:r>
            <a:r>
              <a:rPr lang="pl-P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38990" y="453318"/>
            <a:ext cx="64631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Na co można uzyskać dofinansowanie (cd.):</a:t>
            </a:r>
          </a:p>
        </p:txBody>
      </p:sp>
    </p:spTree>
    <p:extLst>
      <p:ext uri="{BB962C8B-B14F-4D97-AF65-F5344CB8AC3E}">
        <p14:creationId xmlns:p14="http://schemas.microsoft.com/office/powerpoint/2010/main" val="15551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509" y="1517073"/>
            <a:ext cx="7736469" cy="4197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85750" indent="-285750" algn="just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Realizacja projektu powinna zakończyć się do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 marca 2018</a:t>
            </a:r>
          </a:p>
          <a:p>
            <a:pPr marL="285750" indent="-285750" algn="just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ramach konkursu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nie ma ograniczeń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 do liczby składanych wniosków.</a:t>
            </a:r>
          </a:p>
          <a:p>
            <a:pPr marL="285750" indent="-285750" algn="just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Wszystkie projekty dotyczące zrównoważonej mobilności miejskiej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muszą wynikać z PGN-u lub dokumentu równoważnego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pozytywnie zweryfikowanego przez doradcę energetycznego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WFOŚiGW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ramach konkursu dopuszczalne jest składanie wniosków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trybie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„Zaprojektuj i wybuduj”.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Prostokąt 11"/>
          <p:cNvSpPr/>
          <p:nvPr/>
        </p:nvSpPr>
        <p:spPr>
          <a:xfrm>
            <a:off x="218209" y="502112"/>
            <a:ext cx="64631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Informacje dodatkowe: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509" y="1130261"/>
            <a:ext cx="7736469" cy="4553565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Infrastruktura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drogowa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nienadająca </a:t>
            </a: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priorytetu transportowi publicznemu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z uwagi na brak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ekonomicznego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uzasadnienia dla nadania takiego priorytetu, ale poprawiająca jakość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funkcjonowania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systemu miejskiego transportu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publicznego –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może być realizowana w ramach wydatków </a:t>
            </a:r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w limicie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mniejszości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l">
              <a:lnSpc>
                <a:spcPct val="130000"/>
              </a:lnSpc>
              <a:buFont typeface="Wingdings" panose="05000000000000000000" pitchFamily="2" charset="2"/>
              <a:buChar char="Ø"/>
            </a:pPr>
            <a:endParaRPr lang="pl-PL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l">
              <a:lnSpc>
                <a:spcPct val="130000"/>
              </a:lnSpc>
              <a:spcBef>
                <a:spcPts val="1000"/>
              </a:spcBef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. odcinki dróg zapewniające dostęp do miejskich centrów przesiadkowych,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pętli autobusowych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/ tramwajowych, stacji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kolejowych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lub parkingów P&amp;R,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itp. łączące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takie terminale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siecią dróg miejskich; odcinki dróg służące uruchomieniu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transportu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publicznego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na obszarach wcześniej nieobsługiwanych) / przebudowie sieci transportu </a:t>
            </a:r>
            <a:r>
              <a:rPr lang="pl-P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publicznego.</a:t>
            </a:r>
          </a:p>
          <a:p>
            <a:pPr algn="just">
              <a:lnSpc>
                <a:spcPct val="124000"/>
              </a:lnSpc>
            </a:pPr>
            <a:endParaRPr lang="pl-P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6057901"/>
            <a:ext cx="9144000" cy="103909"/>
          </a:xfrm>
          <a:prstGeom prst="rect">
            <a:avLst/>
          </a:prstGeom>
          <a:solidFill>
            <a:srgbClr val="365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Picture 2" descr="logo PMet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339" y="37319"/>
            <a:ext cx="1941661" cy="92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a 18"/>
          <p:cNvGrpSpPr/>
          <p:nvPr/>
        </p:nvGrpSpPr>
        <p:grpSpPr>
          <a:xfrm>
            <a:off x="925971" y="6223036"/>
            <a:ext cx="7143007" cy="554211"/>
            <a:chOff x="925971" y="6223036"/>
            <a:chExt cx="7143007" cy="554211"/>
          </a:xfrm>
        </p:grpSpPr>
        <p:pic>
          <p:nvPicPr>
            <p:cNvPr id="22" name="Obraz 1432" descr="C:\Users\Toshiba\AppData\Local\Microsoft\Windows\INetCache\Content.Word\Samorzad_kol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7109" y="6325167"/>
              <a:ext cx="1380115" cy="363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az 1433" descr="poznan_pl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97" t="10617" r="27641"/>
            <a:stretch>
              <a:fillRect/>
            </a:stretch>
          </p:blipFill>
          <p:spPr bwMode="auto">
            <a:xfrm>
              <a:off x="4775641" y="6266797"/>
              <a:ext cx="933430" cy="474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az 1419" descr="C:\Users\Toshiba\Documents\STRATEGIA ZIT\logo na strategii\FE_PR_POZIOM-Kolor-01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8" t="12500" r="3532" b="11539"/>
            <a:stretch>
              <a:fillRect/>
            </a:stretch>
          </p:blipFill>
          <p:spPr bwMode="auto">
            <a:xfrm>
              <a:off x="925971" y="6223036"/>
              <a:ext cx="1412891" cy="554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az 90" descr="C:\Users\Toshiba\Documents\STRATEGIA ZIT\logo na strategii\UE_EFSI_rgb-1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00" t="10417" r="2982" b="12109"/>
            <a:stretch>
              <a:fillRect/>
            </a:stretch>
          </p:blipFill>
          <p:spPr bwMode="auto">
            <a:xfrm>
              <a:off x="6098721" y="6259536"/>
              <a:ext cx="1970257" cy="48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Prostokąt 11"/>
          <p:cNvSpPr/>
          <p:nvPr/>
        </p:nvSpPr>
        <p:spPr>
          <a:xfrm>
            <a:off x="218209" y="502112"/>
            <a:ext cx="64631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Informacje dodatkowe:</a:t>
            </a:r>
            <a:endParaRPr lang="pl-P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2690</TotalTime>
  <Words>1832</Words>
  <Application>Microsoft Office PowerPoint</Application>
  <PresentationFormat>Pokaz na ekranie (4:3)</PresentationFormat>
  <Paragraphs>228</Paragraphs>
  <Slides>25</Slides>
  <Notes>25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Tahoma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Stowarzyszenie Metropolia Poznań ul. Stefana Prymasa Wyszyńskiego 8, 61-124 Poznań tel. 61 669 80 54, e-mail: biuro@metropoliapoznan.pl www.zit.metropoliapoznan.pl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Toshiba</dc:creator>
  <cp:lastModifiedBy>Dawid</cp:lastModifiedBy>
  <cp:revision>154</cp:revision>
  <cp:lastPrinted>2016-03-14T14:08:34Z</cp:lastPrinted>
  <dcterms:created xsi:type="dcterms:W3CDTF">2015-11-13T08:53:18Z</dcterms:created>
  <dcterms:modified xsi:type="dcterms:W3CDTF">2016-03-23T08:06:36Z</dcterms:modified>
</cp:coreProperties>
</file>